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44" r:id="rId5"/>
    <p:sldId id="345" r:id="rId6"/>
    <p:sldId id="346" r:id="rId7"/>
    <p:sldId id="349" r:id="rId8"/>
    <p:sldId id="347" r:id="rId9"/>
    <p:sldId id="361" r:id="rId10"/>
    <p:sldId id="357" r:id="rId11"/>
    <p:sldId id="360" r:id="rId12"/>
    <p:sldId id="359" r:id="rId13"/>
    <p:sldId id="362" r:id="rId14"/>
    <p:sldId id="363" r:id="rId15"/>
    <p:sldId id="364" r:id="rId16"/>
    <p:sldId id="365" r:id="rId17"/>
    <p:sldId id="366" r:id="rId18"/>
    <p:sldId id="367" r:id="rId19"/>
    <p:sldId id="350" r:id="rId20"/>
    <p:sldId id="368" r:id="rId21"/>
    <p:sldId id="369" r:id="rId22"/>
    <p:sldId id="351" r:id="rId23"/>
    <p:sldId id="370" r:id="rId24"/>
    <p:sldId id="3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60" d="100"/>
          <a:sy n="60" d="100"/>
        </p:scale>
        <p:origin x="72" y="56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5E5F9-DF47-21A3-772D-55C2F799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265FF-B67C-8A58-CAC6-43C172358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783925-FFB3-830A-52E5-016E0CCAB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6953F-7D19-846F-F081-C8458F085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5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D47F-AB03-FBA7-021D-752B36D6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56769E-552D-312F-8947-9B93DBF7F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A957F-0959-4B9B-0FE7-06AEAAE02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BDD83-78FB-279A-DFAE-539CA10B4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09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9BD63-A298-1B0A-4499-FA8A10CE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DCEED-5513-9DCD-9FEA-0522182AC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4C2F53-9E74-FB50-1923-FB36C73D4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9351-C135-6D83-5589-DA103E348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49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1C36-571A-AB82-543B-5FC6B1E8D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923C8-5689-5731-FCFB-AB98F41C8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72A02-8856-FFAF-F00D-FFE8735AB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BFF58-F2DE-C09F-8114-605FE4D85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39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FFB56-DC3C-6897-F4F7-CE0E98132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E77F76-0BF2-F8C5-9FD4-EB051B896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023BF-F6FE-DCB7-5355-BF7CF492F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9D97A-E60A-5AA6-66AC-93A1FE793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25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B08C3-EFC8-057D-30A4-928AADBB1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70624C-3B54-A090-693C-85F142CC4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ACDA0-7CE6-D8DD-10DF-8EA36C7BF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A9A0E-0AEF-678A-8698-1A9BB9174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19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C1A83-4330-09AB-D9CD-46E902ACF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6B047-F7F2-33B4-84D1-F7A90F199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93D57-6056-5AE4-C7D8-DE6E5C88A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C2DF5-DC00-579F-2376-97519A0E4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26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F263-A4BE-CF8F-72F2-E2FFBCBBE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7A9F3-2421-263F-342B-8DABEE06F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DF96F2-F6D2-7481-0700-B1E4B4FB9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3166-743F-2ED2-AE6E-9C846C0F7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53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61A1F-2C38-0707-2E89-D5CCCE7C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8A2519-42D4-E423-0FD5-1E65872CC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57D7E-9787-F2A3-66FF-88B4A7376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78714-EE10-C213-4F9C-7D08B282C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67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DB9E2-A341-F5B9-52B2-5BF0313D7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27295-BA9C-B871-29B0-7DB4BF575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B2C0C-6CA0-E566-E9B2-F44C10484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B6FCB-6939-006A-277E-E2E9B92A6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6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E858D-56A1-3120-BE71-170F585EF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A9879-D093-BD02-D234-F06BCBA04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3AFAC-48A5-D57F-24D8-52E0E65A6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22A81-4E3C-8A14-9D8B-8A576AB6F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9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21B3B-B497-2A5B-E68B-3C508D40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C2DA4-3448-BEE0-3920-5DBDF3717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1F625-077D-07A9-041E-86BA3D967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501E-F547-AE8E-1C5E-761F702FC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86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F70D3-F3D8-9ECB-7FB1-E1DA37C2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0C0A-324A-F730-FFD6-52B279F53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2BDF59-6258-3DCD-AE04-11D74E093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92733-B21E-B7ED-2F41-946B8B773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7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964" y="914399"/>
            <a:ext cx="5495636" cy="502919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Cyclistic Bike-Share Analysis: Converting Casual Riders to Subscribers</a:t>
            </a:r>
            <a:br>
              <a:rPr lang="en-US" dirty="0"/>
            </a:br>
            <a:r>
              <a:rPr lang="en-US" sz="1800" dirty="0"/>
              <a:t>A Data-Driven Strategy for Increasing Membership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5" descr="Row of green locked rental bicycles">
            <a:extLst>
              <a:ext uri="{FF2B5EF4-FFF2-40B4-BE49-F238E27FC236}">
                <a16:creationId xmlns:a16="http://schemas.microsoft.com/office/drawing/2014/main" id="{E9272DD3-F9C8-33BA-9152-BF5BFB4200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599" r="5570"/>
          <a:stretch/>
        </p:blipFill>
        <p:spPr>
          <a:xfrm>
            <a:off x="20" y="914400"/>
            <a:ext cx="5713393" cy="5029200"/>
          </a:xfr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B7BE812-909D-CFBB-3708-2D557657F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5C52D-9335-DBAE-0B98-B0668C2D5469}"/>
              </a:ext>
            </a:extLst>
          </p:cNvPr>
          <p:cNvSpPr txBox="1"/>
          <p:nvPr/>
        </p:nvSpPr>
        <p:spPr>
          <a:xfrm>
            <a:off x="434109" y="5963157"/>
            <a:ext cx="360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Name: Pushya Shree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Konasale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Jayaramu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Email: pushyashree.kj.2000@gmail.com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97FF9-7D3E-6972-35F7-9C877BFFC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77B1BE22-C2AF-D7CC-6E4B-18BC3E74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Weekly &amp; Daily Ride Behavior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13CB85-8CDE-FDFE-E6C0-7E5569A2DA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Subscribers have consistent ride lengths (~14-16 min) across all 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Casual riders use bikes for extended trips, likely for leisure rather than commuting.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Thursday &amp; Friday peaks suggest casual riders use bikes for evening outings.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AC0A2451-2727-83ED-3FBE-2581B3BB7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12945AB0-D8C4-23AB-2E6A-859AF7277F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899" r="5567"/>
          <a:stretch/>
        </p:blipFill>
        <p:spPr>
          <a:xfrm>
            <a:off x="-367" y="2177378"/>
            <a:ext cx="5713413" cy="4669987"/>
          </a:xfrm>
          <a:noFill/>
        </p:spPr>
      </p:pic>
    </p:spTree>
    <p:extLst>
      <p:ext uri="{BB962C8B-B14F-4D97-AF65-F5344CB8AC3E}">
        <p14:creationId xmlns:p14="http://schemas.microsoft.com/office/powerpoint/2010/main" val="701200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AEBAB-DAC8-5ADD-6640-481E539D9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FF73654-82C5-4643-41EA-B6603D7E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b="1" dirty="0"/>
              <a:t>Weekly Bike Usage Patterns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E4336ED7-506F-3799-E579-C4391CF4B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6671CB-655F-7D0F-5070-40DB67C015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Business Implication: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Weekend Subscription Offers → Introduce an “Unlimited Weekend Pass” as a steppingstone to full membership.</a:t>
            </a:r>
          </a:p>
          <a:p>
            <a:r>
              <a:rPr lang="en-US" b="0" dirty="0"/>
              <a:t>Social Riding Incentives → Offer referral discounts when casual users ride with friends.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A colorful pile of yarn turned into a yellow yarn light bulb">
            <a:extLst>
              <a:ext uri="{FF2B5EF4-FFF2-40B4-BE49-F238E27FC236}">
                <a16:creationId xmlns:a16="http://schemas.microsoft.com/office/drawing/2014/main" id="{EBBEF982-7D6E-4E1B-98D1-F843017FFA0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36930" y="2152650"/>
            <a:ext cx="5251939" cy="3500438"/>
          </a:xfrm>
        </p:spPr>
      </p:pic>
    </p:spTree>
    <p:extLst>
      <p:ext uri="{BB962C8B-B14F-4D97-AF65-F5344CB8AC3E}">
        <p14:creationId xmlns:p14="http://schemas.microsoft.com/office/powerpoint/2010/main" val="3988310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21527-80EF-0870-C209-254FB713B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E8D890-01BF-6117-0B67-AD0883C9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4802372" cy="2788919"/>
          </a:xfrm>
        </p:spPr>
        <p:txBody>
          <a:bodyPr/>
          <a:lstStyle/>
          <a:p>
            <a:r>
              <a:rPr lang="en-US" b="1" dirty="0"/>
              <a:t>Hourly Bike Usage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6F4E5-0F2B-E2A7-FD26-DF308D850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Placeholder 8" descr="Bicycle on sidewalk">
            <a:extLst>
              <a:ext uri="{FF2B5EF4-FFF2-40B4-BE49-F238E27FC236}">
                <a16:creationId xmlns:a16="http://schemas.microsoft.com/office/drawing/2014/main" id="{78795C5E-5F63-CE5F-090C-03767C9CB6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0622" b="206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047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A9480-7FEC-3027-95B0-CD300FC1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FC5CE80-26A0-311C-92C5-02851575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b="1" dirty="0"/>
              <a:t>Hourly Ride Behavior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8B984127-B133-5545-FA25-D4367DB65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700D80-BFA8-562D-EE7A-673D14D947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Casual riders have very high ride lengths at night (~100-170 minutes between 12 a.m. – 4 a.m.).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Ride length gradually decreases for casual riders after 5 a.m. and stabilizes from morning to evening.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36B7C7E5-B790-1565-8A8B-40B2BA3D165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689638" y="2152650"/>
            <a:ext cx="6546523" cy="3500438"/>
          </a:xfrm>
        </p:spPr>
      </p:pic>
    </p:spTree>
    <p:extLst>
      <p:ext uri="{BB962C8B-B14F-4D97-AF65-F5344CB8AC3E}">
        <p14:creationId xmlns:p14="http://schemas.microsoft.com/office/powerpoint/2010/main" val="32311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34BAD-0050-7DB0-54A7-23D9309A6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3210241-EEB4-7DF2-559A-21010F96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b="1" dirty="0"/>
              <a:t>Hourly Ride Behavior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469D5DF5-E7EC-4DAF-2EDF-254DFED6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42E46F-24CD-05CD-AD89-FC71F3B52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Late-night rides (12 a.m. – 4 a.m.) are unusually long for casual riders, possibly tourists or partygoers.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Subscribers consistently use bikes for short trips, confirming their commuter behavior.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0369CD2-E031-4DC0-070A-5DDF5433F27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09360" y="1468289"/>
            <a:ext cx="6929231" cy="5018088"/>
          </a:xfrm>
        </p:spPr>
      </p:pic>
    </p:spTree>
    <p:extLst>
      <p:ext uri="{BB962C8B-B14F-4D97-AF65-F5344CB8AC3E}">
        <p14:creationId xmlns:p14="http://schemas.microsoft.com/office/powerpoint/2010/main" val="300704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E2737-65E1-0214-DC76-2109DD5F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F8B08E99-4A66-B957-6232-5DB9841D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b="1" dirty="0"/>
              <a:t>Hourly Bike Usage Patterns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B4E31C53-2563-718E-3802-9C904D9C0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FFF2061-79A4-3409-64AB-B81B3EB0BD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Business Implication: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Night Owl Memberships → Introduce discounted late-night passes for casual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Tourist-Friendly Offers → Provide hourly rental caps to push tourists toward short-term memberships.</a:t>
            </a:r>
          </a:p>
        </p:txBody>
      </p:sp>
      <p:pic>
        <p:nvPicPr>
          <p:cNvPr id="6" name="Content Placeholder 5" descr="A colorful pile of yarn turned into a yellow yarn light bulb">
            <a:extLst>
              <a:ext uri="{FF2B5EF4-FFF2-40B4-BE49-F238E27FC236}">
                <a16:creationId xmlns:a16="http://schemas.microsoft.com/office/drawing/2014/main" id="{C853ACBF-E858-3C27-B704-258EB2F3E0E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36930" y="2152650"/>
            <a:ext cx="5251939" cy="3500438"/>
          </a:xfrm>
        </p:spPr>
      </p:pic>
    </p:spTree>
    <p:extLst>
      <p:ext uri="{BB962C8B-B14F-4D97-AF65-F5344CB8AC3E}">
        <p14:creationId xmlns:p14="http://schemas.microsoft.com/office/powerpoint/2010/main" val="212772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dirty="0"/>
              <a:t>Demographic Insights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1" y="2153285"/>
            <a:ext cx="3261359" cy="3500438"/>
          </a:xfrm>
        </p:spPr>
        <p:txBody>
          <a:bodyPr>
            <a:normAutofit/>
          </a:bodyPr>
          <a:lstStyle/>
          <a:p>
            <a:r>
              <a:rPr lang="en-US" b="0" dirty="0"/>
              <a:t>Millennials &amp; Gen X dominate ridership. Males ride more than females.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Largest user base: Millennials (1980-1999)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Gen Z &amp; Boomers have lower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Male riders significantly outnumber female riders.</a:t>
            </a:r>
          </a:p>
        </p:txBody>
      </p:sp>
      <p:pic>
        <p:nvPicPr>
          <p:cNvPr id="7" name="Content Placeholder 6" descr="A graph of a bar graph&#10;&#10;AI-generated content may be incorrect.">
            <a:extLst>
              <a:ext uri="{FF2B5EF4-FFF2-40B4-BE49-F238E27FC236}">
                <a16:creationId xmlns:a16="http://schemas.microsoft.com/office/drawing/2014/main" id="{0918F7AB-85F6-B33C-EBA9-C99D0E56C65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780684" y="2153285"/>
            <a:ext cx="6364432" cy="3500438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4AA18-9049-5BBE-0BF7-4C8F999C5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C3272-1772-08AF-E192-31494D59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dirty="0"/>
              <a:t>Demographic Insights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D06D5-35A2-6720-568B-0657317855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1" y="2153285"/>
            <a:ext cx="3261359" cy="3500438"/>
          </a:xfrm>
        </p:spPr>
        <p:txBody>
          <a:bodyPr>
            <a:normAutofit/>
          </a:bodyPr>
          <a:lstStyle/>
          <a:p>
            <a:r>
              <a:rPr lang="en-US" b="0" dirty="0"/>
              <a:t>Millennials &amp; Gen X dominate ridership. Males ride more than females.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Largest user base: Millennials (1980-1999)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Gen Z &amp; Boomers have lower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Male riders significantly outnumber female riders.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40C82-8845-F9F8-B104-C7F845854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9" name="Content Placeholder 8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69401F3C-126C-7E8B-C1B7-1FF15913686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56191" y="2152650"/>
            <a:ext cx="5213417" cy="3500438"/>
          </a:xfrm>
        </p:spPr>
      </p:pic>
    </p:spTree>
    <p:extLst>
      <p:ext uri="{BB962C8B-B14F-4D97-AF65-F5344CB8AC3E}">
        <p14:creationId xmlns:p14="http://schemas.microsoft.com/office/powerpoint/2010/main" val="2376617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4CE5C-E18D-43F3-9AF9-274A2C64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15BE890-F021-D0A2-4D8E-F29DA62D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dirty="0"/>
              <a:t>Demographic Insights </a:t>
            </a:r>
            <a:endParaRPr lang="en-US" b="1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1CB9118D-4B98-46B6-37D8-569F30C1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47A2CE1-2B1F-C6F3-5B9A-9BFA83A52B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Business Implication: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Target Millennials &amp; Gen Z with flexible membership plans.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Address gender disparity by improving bike safety and accessibility for women.</a:t>
            </a:r>
          </a:p>
        </p:txBody>
      </p:sp>
      <p:pic>
        <p:nvPicPr>
          <p:cNvPr id="6" name="Content Placeholder 5" descr="A colorful pile of yarn turned into a yellow yarn light bulb">
            <a:extLst>
              <a:ext uri="{FF2B5EF4-FFF2-40B4-BE49-F238E27FC236}">
                <a16:creationId xmlns:a16="http://schemas.microsoft.com/office/drawing/2014/main" id="{04626C7E-732B-6D56-D113-D320521F661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36930" y="2152650"/>
            <a:ext cx="5251939" cy="3500438"/>
          </a:xfrm>
        </p:spPr>
      </p:pic>
    </p:spTree>
    <p:extLst>
      <p:ext uri="{BB962C8B-B14F-4D97-AF65-F5344CB8AC3E}">
        <p14:creationId xmlns:p14="http://schemas.microsoft.com/office/powerpoint/2010/main" val="3479473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dirty="0"/>
              <a:t>Key Business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1A4F1-ABAF-2D28-B31B-A6DC9942FA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💡 </a:t>
            </a:r>
            <a:r>
              <a:rPr lang="en-US" b="1" dirty="0"/>
              <a:t>Seasonal Membership Offers</a:t>
            </a:r>
          </a:p>
          <a:p>
            <a:pPr marL="0" indent="0">
              <a:buNone/>
            </a:pPr>
            <a:r>
              <a:rPr lang="en-US" dirty="0"/>
              <a:t>Target casual riders </a:t>
            </a:r>
            <a:r>
              <a:rPr lang="en-US" b="1" dirty="0"/>
              <a:t>with discount membership trials before peak summer.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💡 </a:t>
            </a:r>
            <a:r>
              <a:rPr lang="en-US" b="1" dirty="0"/>
              <a:t>Work Commute Incentives</a:t>
            </a:r>
          </a:p>
          <a:p>
            <a:pPr marL="0" indent="0">
              <a:buNone/>
            </a:pPr>
            <a:r>
              <a:rPr lang="en-US" dirty="0"/>
              <a:t>Promote annual membership for </a:t>
            </a:r>
            <a:r>
              <a:rPr lang="en-US" b="1" dirty="0"/>
              <a:t>daily commuters</a:t>
            </a:r>
            <a:r>
              <a:rPr lang="en-US" dirty="0"/>
              <a:t> with </a:t>
            </a:r>
            <a:r>
              <a:rPr lang="en-US" b="1" dirty="0"/>
              <a:t>morning/evening ride perks.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💡 </a:t>
            </a:r>
            <a:r>
              <a:rPr lang="en-US" b="1" dirty="0"/>
              <a:t>Weekend Promotions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Offer </a:t>
            </a:r>
            <a:r>
              <a:rPr lang="en-US" b="1" dirty="0"/>
              <a:t>unlimited weekend rides</a:t>
            </a:r>
            <a:r>
              <a:rPr lang="en-US" dirty="0"/>
              <a:t> for casual users as an </a:t>
            </a:r>
            <a:r>
              <a:rPr lang="en-US" b="1" dirty="0"/>
              <a:t>entry-level subscription plan.</a:t>
            </a:r>
            <a:endParaRPr lang="en-US" dirty="0"/>
          </a:p>
        </p:txBody>
      </p:sp>
      <p:pic>
        <p:nvPicPr>
          <p:cNvPr id="9" name="Content Placeholder 8" descr="Pins in a map">
            <a:extLst>
              <a:ext uri="{FF2B5EF4-FFF2-40B4-BE49-F238E27FC236}">
                <a16:creationId xmlns:a16="http://schemas.microsoft.com/office/drawing/2014/main" id="{18E725B9-6220-48DE-A1F6-7F5A030D31F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rcRect l="1455" r="606" b="-2"/>
          <a:stretch/>
        </p:blipFill>
        <p:spPr>
          <a:xfrm>
            <a:off x="6309360" y="2153285"/>
            <a:ext cx="5135880" cy="3500438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8588" y="1941095"/>
            <a:ext cx="4799012" cy="3505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Cyclistic wants to increase its annual subscribers. Understanding ridership behavior will help us create a strategy to convert casual riders into members.</a:t>
            </a:r>
          </a:p>
          <a:p>
            <a:r>
              <a:rPr lang="en-US" b="1" dirty="0"/>
              <a:t>Key Questions: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do casual riders and subscribers differ in their usage patterns?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marketing strategies will effectively convert casual riders into annual members?</a:t>
            </a:r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71F98-36BB-1B1A-EF6F-7F1F5FAAD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FA435-235E-95D6-3312-F76BEE8E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dirty="0"/>
              <a:t>Key Business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7E8F7-620F-38DF-A7D9-1F113EA296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💡 </a:t>
            </a:r>
            <a:r>
              <a:rPr lang="en-US" b="1" dirty="0"/>
              <a:t>Targeted Ads &amp; Campaigns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b="1" dirty="0"/>
              <a:t>Millennial-focused social media campaigns</a:t>
            </a:r>
            <a:r>
              <a:rPr lang="en-US" dirty="0"/>
              <a:t> to push memberships.</a:t>
            </a:r>
          </a:p>
          <a:p>
            <a:pPr marL="0" indent="0">
              <a:buNone/>
            </a:pPr>
            <a:r>
              <a:rPr lang="en-US" dirty="0"/>
              <a:t>💡 </a:t>
            </a:r>
            <a:r>
              <a:rPr lang="en-US" b="1" dirty="0"/>
              <a:t>Women-focused initiatives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(e.g., safer bike lanes, group rides) to encourage female riders.</a:t>
            </a:r>
          </a:p>
        </p:txBody>
      </p:sp>
      <p:pic>
        <p:nvPicPr>
          <p:cNvPr id="9" name="Content Placeholder 8" descr="Pins in a map">
            <a:extLst>
              <a:ext uri="{FF2B5EF4-FFF2-40B4-BE49-F238E27FC236}">
                <a16:creationId xmlns:a16="http://schemas.microsoft.com/office/drawing/2014/main" id="{6A12CE2B-5650-48CF-87CD-6A69D2A91F5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rcRect l="1455" r="606" b="-2"/>
          <a:stretch/>
        </p:blipFill>
        <p:spPr>
          <a:xfrm>
            <a:off x="6309360" y="2153285"/>
            <a:ext cx="5135880" cy="3500438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7554A-0CE6-A4A9-6038-3149180EC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9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2" y="2773680"/>
            <a:ext cx="4817427" cy="3368040"/>
          </a:xfrm>
        </p:spPr>
        <p:txBody>
          <a:bodyPr/>
          <a:lstStyle/>
          <a:p>
            <a:r>
              <a:rPr lang="en-US" dirty="0"/>
              <a:t>Pushya Shree </a:t>
            </a:r>
            <a:r>
              <a:rPr lang="en-US" dirty="0" err="1"/>
              <a:t>Konasale</a:t>
            </a:r>
            <a:r>
              <a:rPr lang="en-US" dirty="0"/>
              <a:t> </a:t>
            </a:r>
            <a:r>
              <a:rPr lang="en-US" dirty="0" err="1"/>
              <a:t>Jayaramu</a:t>
            </a:r>
            <a:endParaRPr lang="en-US" dirty="0"/>
          </a:p>
          <a:p>
            <a:r>
              <a:rPr lang="en-US" dirty="0"/>
              <a:t>+49 1772996006</a:t>
            </a:r>
          </a:p>
          <a:p>
            <a:r>
              <a:rPr lang="en-US" dirty="0"/>
              <a:t>Pushyashree.kj.2000@gmail.com</a:t>
            </a:r>
          </a:p>
          <a:p>
            <a:r>
              <a:rPr lang="en-US" dirty="0"/>
              <a:t>https://github.com/Pushyashree/Bike_Ridership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798858" cy="685801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/>
              <a:t>Data and </a:t>
            </a:r>
            <a:r>
              <a:rPr lang="en-US" sz="4000" b="1" dirty="0"/>
              <a:t>Methodology</a:t>
            </a:r>
            <a:br>
              <a:rPr lang="en-US" b="1" dirty="0"/>
            </a:br>
            <a:endParaRPr lang="en-US" sz="1800" b="1" dirty="0">
              <a:latin typeface="+mn-lt"/>
            </a:endParaRPr>
          </a:p>
        </p:txBody>
      </p:sp>
      <p:pic>
        <p:nvPicPr>
          <p:cNvPr id="11" name="Content Placeholder 10" descr="Businesswoman reviewing notes on a wall">
            <a:extLst>
              <a:ext uri="{FF2B5EF4-FFF2-40B4-BE49-F238E27FC236}">
                <a16:creationId xmlns:a16="http://schemas.microsoft.com/office/drawing/2014/main" id="{F966BDF1-D9AF-4039-F134-EF00D2718F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048" r="2121"/>
          <a:stretch/>
        </p:blipFill>
        <p:spPr>
          <a:xfrm>
            <a:off x="20" y="914400"/>
            <a:ext cx="5713393" cy="5029200"/>
          </a:xfrm>
          <a:noFill/>
        </p:spPr>
      </p:pic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2CF2B13B-A645-1198-2076-06FCEFE09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335C3AAD-BB97-E726-8668-7AA864A00652}"/>
              </a:ext>
            </a:extLst>
          </p:cNvPr>
          <p:cNvSpPr txBox="1">
            <a:spLocks/>
          </p:cNvSpPr>
          <p:nvPr/>
        </p:nvSpPr>
        <p:spPr>
          <a:xfrm>
            <a:off x="6478589" y="1678781"/>
            <a:ext cx="3261359" cy="350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Data Source:</a:t>
            </a:r>
            <a:r>
              <a:rPr lang="en-US" sz="1800" dirty="0"/>
              <a:t> Cyclistic bike-share dataset</a:t>
            </a:r>
          </a:p>
          <a:p>
            <a:pPr algn="l"/>
            <a:r>
              <a:rPr lang="en-US" sz="1800" b="1" dirty="0"/>
              <a:t>Tools Used:</a:t>
            </a:r>
            <a:r>
              <a:rPr lang="en-US" sz="1800" dirty="0"/>
              <a:t> SQL (</a:t>
            </a:r>
            <a:r>
              <a:rPr lang="en-US" sz="1800" dirty="0" err="1"/>
              <a:t>BigQuery</a:t>
            </a:r>
            <a:r>
              <a:rPr lang="en-US" sz="1800" dirty="0"/>
              <a:t>) + Python</a:t>
            </a:r>
          </a:p>
          <a:p>
            <a:pPr algn="l"/>
            <a:r>
              <a:rPr lang="en-US" sz="1800" b="1" dirty="0"/>
              <a:t>Key Metrics Analyzed: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Ridership trends (monthly, weekly, hourly)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Demographic insights (age, gender)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Ride duration by user type</a:t>
            </a:r>
          </a:p>
        </p:txBody>
      </p:sp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4802372" cy="2788919"/>
          </a:xfrm>
        </p:spPr>
        <p:txBody>
          <a:bodyPr/>
          <a:lstStyle/>
          <a:p>
            <a:r>
              <a:rPr lang="en-US" b="1" dirty="0"/>
              <a:t>Monthly Bike Usage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 descr="Bicycle on sidewalk">
            <a:extLst>
              <a:ext uri="{FF2B5EF4-FFF2-40B4-BE49-F238E27FC236}">
                <a16:creationId xmlns:a16="http://schemas.microsoft.com/office/drawing/2014/main" id="{CD1B9003-EB6D-7F39-2318-E4D0DA1AB7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0622" b="206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b="1" dirty="0"/>
              <a:t>Monthly Bike Usage Patterns</a:t>
            </a:r>
          </a:p>
        </p:txBody>
      </p:sp>
      <p:pic>
        <p:nvPicPr>
          <p:cNvPr id="5" name="Picture Placeholder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8667F4E1-F7A0-461C-0AC5-210D0C3E3F6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932218" y="2153285"/>
            <a:ext cx="6061364" cy="3500438"/>
          </a:xfrm>
          <a:noFill/>
        </p:spPr>
      </p:pic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80AB5A4E-37DB-6C91-0D1D-9B35A7B90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4D52793-F454-0E0A-F046-04BD71B73B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Subscribers ride consistently year-round, while casual riders peak in summer.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Subscribers → High engagement year-round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Casual Riders → Seasonal peaks (June–August)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7858F-9C44-1ED3-AC96-9EA7C597F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9BDB8A5-0A4F-4978-CA38-A0C6A076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b="1" dirty="0"/>
              <a:t>Monthly Bike Usage Patterns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E807B542-2F21-FBCB-7F26-03197986F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9E0B0F6-B4AD-436A-35B7-9D4D30ED65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Casual riders (Customers) have much longer rides than Subscribers across all months.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Casual riders are more likely to use bikes for leisure, while subscribers use them for commuting.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Longer summer ride times suggest tourists or recreational riders.</a:t>
            </a:r>
          </a:p>
        </p:txBody>
      </p:sp>
      <p:pic>
        <p:nvPicPr>
          <p:cNvPr id="9" name="Content Placeholder 8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9B726148-3E69-8ECD-05A7-524C65DEEA6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040005" y="2152650"/>
            <a:ext cx="5845789" cy="3500438"/>
          </a:xfrm>
        </p:spPr>
      </p:pic>
    </p:spTree>
    <p:extLst>
      <p:ext uri="{BB962C8B-B14F-4D97-AF65-F5344CB8AC3E}">
        <p14:creationId xmlns:p14="http://schemas.microsoft.com/office/powerpoint/2010/main" val="264529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5EA56-279C-8A6F-F657-CDF06763B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660ECA0-9DD5-6FFD-49C8-E04908AD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b="1" dirty="0"/>
              <a:t>Monthly Bike Usage Patterns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361CDA31-999F-F4B5-D623-81E3F484A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B48555-1588-1477-54C5-CB37F9FEF9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Business Implication: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Target casual riders with promotional summer membership offers.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Focus marketing efforts on retention strategies for casual summer users.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A colorful pile of yarn turned into a yellow yarn light bulb">
            <a:extLst>
              <a:ext uri="{FF2B5EF4-FFF2-40B4-BE49-F238E27FC236}">
                <a16:creationId xmlns:a16="http://schemas.microsoft.com/office/drawing/2014/main" id="{0FD20517-C5CC-E8D6-43E2-0BC11C29FDB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36930" y="2152650"/>
            <a:ext cx="5251939" cy="3500438"/>
          </a:xfrm>
        </p:spPr>
      </p:pic>
    </p:spTree>
    <p:extLst>
      <p:ext uri="{BB962C8B-B14F-4D97-AF65-F5344CB8AC3E}">
        <p14:creationId xmlns:p14="http://schemas.microsoft.com/office/powerpoint/2010/main" val="255408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144E-7518-DB2F-E271-B03F861E9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D11C70-4750-F359-7E49-C872875A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4802372" cy="2788919"/>
          </a:xfrm>
        </p:spPr>
        <p:txBody>
          <a:bodyPr/>
          <a:lstStyle/>
          <a:p>
            <a:r>
              <a:rPr lang="en-US" b="1" dirty="0"/>
              <a:t>Weekly Bike Usage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F5968E-529C-0380-2F3A-A5E437569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Placeholder 8" descr="Bicycle on sidewalk">
            <a:extLst>
              <a:ext uri="{FF2B5EF4-FFF2-40B4-BE49-F238E27FC236}">
                <a16:creationId xmlns:a16="http://schemas.microsoft.com/office/drawing/2014/main" id="{8AAA34F2-AB12-3FBB-A04D-F10433559D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0622" b="206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68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FADA-EFFA-A076-C39E-3154E4ED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330CE10-2230-58EA-D350-17B05D95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b="1" dirty="0"/>
              <a:t>Weekly &amp; Daily Ride Behavior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20487C45-0A86-9051-786C-64578D1D5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7A3C1E-8927-E24F-18C3-A84979D0B8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Subscribers ride more on weekdays, while casual riders prefer weekends.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Subscribers → Peak on weekdays (commuting patterns)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Casual Riders → Higher usage on weekends (leisure trips)</a:t>
            </a:r>
          </a:p>
          <a:p>
            <a:endParaRPr lang="en-US" dirty="0"/>
          </a:p>
        </p:txBody>
      </p:sp>
      <p:pic>
        <p:nvPicPr>
          <p:cNvPr id="6" name="Content Placeholder 5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533072F9-43DF-D647-EC6A-36B5D1DC4BE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697066" y="2152650"/>
            <a:ext cx="6531667" cy="3500438"/>
          </a:xfrm>
        </p:spPr>
      </p:pic>
    </p:spTree>
    <p:extLst>
      <p:ext uri="{BB962C8B-B14F-4D97-AF65-F5344CB8AC3E}">
        <p14:creationId xmlns:p14="http://schemas.microsoft.com/office/powerpoint/2010/main" val="35498338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99</TotalTime>
  <Words>771</Words>
  <Application>Microsoft Office PowerPoint</Application>
  <PresentationFormat>Widescreen</PresentationFormat>
  <Paragraphs>128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Bodoni MT</vt:lpstr>
      <vt:lpstr>Calibri</vt:lpstr>
      <vt:lpstr>Source Sans Pro Light</vt:lpstr>
      <vt:lpstr>Custom</vt:lpstr>
      <vt:lpstr>Cyclistic Bike-Share Analysis: Converting Casual Riders to Subscribers A Data-Driven Strategy for Increasing Membership </vt:lpstr>
      <vt:lpstr>Problem Statement</vt:lpstr>
      <vt:lpstr>Data and Methodology </vt:lpstr>
      <vt:lpstr>Monthly Bike Usage Patterns</vt:lpstr>
      <vt:lpstr>Monthly Bike Usage Patterns</vt:lpstr>
      <vt:lpstr>Monthly Bike Usage Patterns</vt:lpstr>
      <vt:lpstr>Monthly Bike Usage Patterns</vt:lpstr>
      <vt:lpstr>Weekly Bike Usage Patterns</vt:lpstr>
      <vt:lpstr>Weekly &amp; Daily Ride Behavior</vt:lpstr>
      <vt:lpstr>Weekly &amp; Daily Ride Behavior</vt:lpstr>
      <vt:lpstr>Weekly Bike Usage Patterns</vt:lpstr>
      <vt:lpstr>Hourly Bike Usage Patterns</vt:lpstr>
      <vt:lpstr>Hourly Ride Behavior</vt:lpstr>
      <vt:lpstr>Hourly Ride Behavior</vt:lpstr>
      <vt:lpstr>Hourly Bike Usage Patterns</vt:lpstr>
      <vt:lpstr>Demographic Insights</vt:lpstr>
      <vt:lpstr>Demographic Insights</vt:lpstr>
      <vt:lpstr>Demographic Insights </vt:lpstr>
      <vt:lpstr>Key Business Recommendations</vt:lpstr>
      <vt:lpstr>Key Business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Pushya Shree</dc:creator>
  <cp:lastModifiedBy>Pushya Shree</cp:lastModifiedBy>
  <cp:revision>10</cp:revision>
  <dcterms:created xsi:type="dcterms:W3CDTF">2025-03-05T16:19:09Z</dcterms:created>
  <dcterms:modified xsi:type="dcterms:W3CDTF">2025-03-05T17:58:49Z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